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319" r:id="rId2"/>
    <p:sldId id="325" r:id="rId3"/>
    <p:sldId id="320" r:id="rId4"/>
    <p:sldId id="327" r:id="rId5"/>
    <p:sldId id="328" r:id="rId6"/>
    <p:sldId id="329" r:id="rId7"/>
    <p:sldId id="322" r:id="rId8"/>
    <p:sldId id="326" r:id="rId9"/>
    <p:sldId id="323" r:id="rId10"/>
    <p:sldId id="324" r:id="rId11"/>
    <p:sldId id="330" r:id="rId12"/>
    <p:sldId id="331" r:id="rId13"/>
    <p:sldId id="332" r:id="rId14"/>
    <p:sldId id="333" r:id="rId15"/>
    <p:sldId id="334" r:id="rId16"/>
    <p:sldId id="336" r:id="rId17"/>
    <p:sldId id="30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zMQR5zdloJePvc+8PfHO3KAlV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31" autoAdjust="0"/>
    <p:restoredTop sz="86617" autoAdjust="0"/>
  </p:normalViewPr>
  <p:slideViewPr>
    <p:cSldViewPr snapToGrid="0">
      <p:cViewPr varScale="1">
        <p:scale>
          <a:sx n="88" d="100"/>
          <a:sy n="88" d="100"/>
        </p:scale>
        <p:origin x="1320" y="306"/>
      </p:cViewPr>
      <p:guideLst>
        <p:guide orient="horz" pos="2160"/>
        <p:guide pos="3840"/>
      </p:guideLst>
    </p:cSldViewPr>
  </p:slideViewPr>
  <p:outlineViewPr>
    <p:cViewPr>
      <p:scale>
        <a:sx n="33" d="100"/>
        <a:sy n="33" d="100"/>
      </p:scale>
      <p:origin x="0" y="-6"/>
    </p:cViewPr>
  </p:outlineViewPr>
  <p:notesTextViewPr>
    <p:cViewPr>
      <p:scale>
        <a:sx n="1" d="1"/>
        <a:sy n="1" d="1"/>
      </p:scale>
      <p:origin x="0" y="0"/>
    </p:cViewPr>
  </p:notesTextViewPr>
  <p:sorterViewPr>
    <p:cViewPr>
      <p:scale>
        <a:sx n="47" d="100"/>
        <a:sy n="47" d="100"/>
      </p:scale>
      <p:origin x="0" y="-37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63"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84087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228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170D-FB69-1AE6-4E65-77AF1DF5A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1035B-ACBD-2CDD-82A0-3A71E3262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22869-E0D1-B2A1-C5A9-0EC9B6AC3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47BDA-B7DA-CB43-CB2A-E5442B9D8D4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436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70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462301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578694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902670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554441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425860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052092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486341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819321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53225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2151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81495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56492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329642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773428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767028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576706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108923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137385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mailto:Dave@handhremodeling.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alculator and a small house&#10;&#10;Description automatically generated">
            <a:extLst>
              <a:ext uri="{FF2B5EF4-FFF2-40B4-BE49-F238E27FC236}">
                <a16:creationId xmlns:a16="http://schemas.microsoft.com/office/drawing/2014/main" id="{1BA42EA4-D22B-B715-68F7-6B0A84AE9636}"/>
              </a:ext>
            </a:extLst>
          </p:cNvPr>
          <p:cNvPicPr>
            <a:picLocks noChangeAspect="1"/>
          </p:cNvPicPr>
          <p:nvPr/>
        </p:nvPicPr>
        <p:blipFill>
          <a:blip r:embed="rId3"/>
          <a:stretch>
            <a:fillRect/>
          </a:stretch>
        </p:blipFill>
        <p:spPr>
          <a:xfrm>
            <a:off x="-47625" y="-666750"/>
            <a:ext cx="12287250" cy="8191500"/>
          </a:xfrm>
          <a:prstGeom prst="rect">
            <a:avLst/>
          </a:prstGeom>
        </p:spPr>
      </p:pic>
      <p:sp>
        <p:nvSpPr>
          <p:cNvPr id="4" name="TextBox 3">
            <a:extLst>
              <a:ext uri="{FF2B5EF4-FFF2-40B4-BE49-F238E27FC236}">
                <a16:creationId xmlns:a16="http://schemas.microsoft.com/office/drawing/2014/main" id="{817FAA50-C87D-6D09-97EE-951AAECC6CAE}"/>
              </a:ext>
            </a:extLst>
          </p:cNvPr>
          <p:cNvSpPr txBox="1"/>
          <p:nvPr/>
        </p:nvSpPr>
        <p:spPr>
          <a:xfrm>
            <a:off x="1861850" y="812899"/>
            <a:ext cx="8736375" cy="2062103"/>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endPar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Accessory Dwelling Units</a:t>
            </a:r>
          </a:p>
          <a:p>
            <a:pPr algn="ctr"/>
            <a:r>
              <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you need to know</a:t>
            </a:r>
          </a:p>
          <a:p>
            <a:pPr algn="ctr"/>
            <a:endPar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endPar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6" name="TextBox 5">
            <a:extLst>
              <a:ext uri="{FF2B5EF4-FFF2-40B4-BE49-F238E27FC236}">
                <a16:creationId xmlns:a16="http://schemas.microsoft.com/office/drawing/2014/main" id="{FAF39563-DBB6-C375-1111-DFBA76D9FE7C}"/>
              </a:ext>
            </a:extLst>
          </p:cNvPr>
          <p:cNvSpPr txBox="1"/>
          <p:nvPr/>
        </p:nvSpPr>
        <p:spPr>
          <a:xfrm>
            <a:off x="2923142" y="4199601"/>
            <a:ext cx="6345716" cy="2000548"/>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endPar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r>
              <a:rPr lang="en-US" sz="2400" b="1" dirty="0">
                <a:ln w="12700" cmpd="sng">
                  <a:solidFill>
                    <a:schemeClr val="accent4"/>
                  </a:solidFill>
                  <a:prstDash val="solid"/>
                </a:ln>
                <a:solidFill>
                  <a:schemeClr val="tx1"/>
                </a:solidFill>
              </a:rPr>
              <a:t>Presented by</a:t>
            </a:r>
          </a:p>
          <a:p>
            <a:r>
              <a:rPr lang="en-US" sz="2400" b="1" dirty="0">
                <a:ln w="12700" cmpd="sng">
                  <a:solidFill>
                    <a:schemeClr val="accent4"/>
                  </a:solidFill>
                  <a:prstDash val="solid"/>
                </a:ln>
                <a:solidFill>
                  <a:schemeClr val="tx1"/>
                </a:solidFill>
              </a:rPr>
              <a:t>Dave Coyne</a:t>
            </a:r>
          </a:p>
          <a:p>
            <a:r>
              <a:rPr lang="en-US" sz="2400" b="1" dirty="0">
                <a:ln w="12700" cmpd="sng">
                  <a:solidFill>
                    <a:schemeClr val="accent4"/>
                  </a:solidFill>
                  <a:prstDash val="solid"/>
                </a:ln>
                <a:solidFill>
                  <a:schemeClr val="tx1"/>
                </a:solidFill>
              </a:rPr>
              <a:t>Booth 711</a:t>
            </a:r>
          </a:p>
          <a:p>
            <a:pPr algn="ctr"/>
            <a:endPar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8" name="Google Shape;382;p45">
            <a:extLst>
              <a:ext uri="{FF2B5EF4-FFF2-40B4-BE49-F238E27FC236}">
                <a16:creationId xmlns:a16="http://schemas.microsoft.com/office/drawing/2014/main" id="{65C6D3D2-1590-45C5-7FA4-45969D50E976}"/>
              </a:ext>
            </a:extLst>
          </p:cNvPr>
          <p:cNvPicPr preferRelativeResize="0"/>
          <p:nvPr/>
        </p:nvPicPr>
        <p:blipFill rotWithShape="1">
          <a:blip r:embed="rId4">
            <a:alphaModFix/>
          </a:blip>
          <a:srcRect/>
          <a:stretch/>
        </p:blipFill>
        <p:spPr>
          <a:xfrm>
            <a:off x="5747657" y="4748634"/>
            <a:ext cx="3191139" cy="902483"/>
          </a:xfrm>
          <a:prstGeom prst="rect">
            <a:avLst/>
          </a:prstGeom>
          <a:noFill/>
          <a:ln>
            <a:noFill/>
          </a:ln>
        </p:spPr>
      </p:pic>
    </p:spTree>
    <p:extLst>
      <p:ext uri="{BB962C8B-B14F-4D97-AF65-F5344CB8AC3E}">
        <p14:creationId xmlns:p14="http://schemas.microsoft.com/office/powerpoint/2010/main" val="140055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440EF-7165-EBCC-9576-E7F8C3B18F0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F9E9F22-DBB8-A2A8-5BFF-863C8AE8C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EEAD1654-380B-0F65-9AFE-DD99A66E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7">
            <a:extLst>
              <a:ext uri="{FF2B5EF4-FFF2-40B4-BE49-F238E27FC236}">
                <a16:creationId xmlns:a16="http://schemas.microsoft.com/office/drawing/2014/main" id="{4C5C938B-0BDE-4160-6F60-C132F3325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ABAC6168-3FAE-924A-EAC6-B719DE65B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85DC598D-CE0B-134D-E904-F03310627AD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Considerations</a:t>
            </a:r>
          </a:p>
        </p:txBody>
      </p:sp>
      <p:sp>
        <p:nvSpPr>
          <p:cNvPr id="25" name="Text Placeholder 2">
            <a:extLst>
              <a:ext uri="{FF2B5EF4-FFF2-40B4-BE49-F238E27FC236}">
                <a16:creationId xmlns:a16="http://schemas.microsoft.com/office/drawing/2014/main" id="{3B79A9CE-3BB6-618F-F337-E4438222FE74}"/>
              </a:ext>
            </a:extLst>
          </p:cNvPr>
          <p:cNvSpPr>
            <a:spLocks noGrp="1"/>
          </p:cNvSpPr>
          <p:nvPr>
            <p:ph idx="1"/>
          </p:nvPr>
        </p:nvSpPr>
        <p:spPr>
          <a:xfrm>
            <a:off x="1103312" y="2452350"/>
            <a:ext cx="10020300" cy="3952932"/>
          </a:xfrm>
        </p:spPr>
        <p:txBody>
          <a:bodyPr>
            <a:normAutofit/>
          </a:bodyPr>
          <a:lstStyle/>
          <a:p>
            <a:pPr marL="0" indent="0">
              <a:spcBef>
                <a:spcPts val="1800"/>
              </a:spcBef>
              <a:buNone/>
            </a:pPr>
            <a:r>
              <a:rPr lang="en-US" dirty="0"/>
              <a:t>Municipalities may impose their own design and size restrictions (e.g., historical commission, lot coverage, parking)</a:t>
            </a:r>
          </a:p>
          <a:p>
            <a:pPr marL="0" indent="0">
              <a:spcBef>
                <a:spcPts val="1800"/>
              </a:spcBef>
              <a:buNone/>
            </a:pPr>
            <a:r>
              <a:rPr lang="en-US" dirty="0"/>
              <a:t>Towns can NOT require more than one parking space if more than ½ mile from public transportation</a:t>
            </a:r>
          </a:p>
          <a:p>
            <a:pPr marL="0" indent="0">
              <a:spcBef>
                <a:spcPts val="1800"/>
              </a:spcBef>
              <a:buNone/>
            </a:pPr>
            <a:r>
              <a:rPr lang="en-US" dirty="0"/>
              <a:t>Towns can NOT require a space at all if the ADU is within ½ mile of public transportation</a:t>
            </a:r>
          </a:p>
          <a:p>
            <a:pPr marL="0" indent="0">
              <a:spcBef>
                <a:spcPts val="1800"/>
              </a:spcBef>
              <a:buNone/>
            </a:pPr>
            <a:r>
              <a:rPr lang="en-US" dirty="0"/>
              <a:t>Adding a bedroom on a septic system? Title V still applies!</a:t>
            </a:r>
          </a:p>
          <a:p>
            <a:pPr marL="0" indent="0">
              <a:spcBef>
                <a:spcPts val="1800"/>
              </a:spcBef>
              <a:buNone/>
            </a:pPr>
            <a:r>
              <a:rPr lang="en-US" dirty="0"/>
              <a:t>Towns may allow more than one ADU </a:t>
            </a:r>
          </a:p>
        </p:txBody>
      </p:sp>
    </p:spTree>
    <p:extLst>
      <p:ext uri="{BB962C8B-B14F-4D97-AF65-F5344CB8AC3E}">
        <p14:creationId xmlns:p14="http://schemas.microsoft.com/office/powerpoint/2010/main" val="2858517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1000"/>
                                        <p:tgtEl>
                                          <p:spTgt spid="25">
                                            <p:txEl>
                                              <p:pRg st="4" end="4"/>
                                            </p:txEl>
                                          </p:spTgt>
                                        </p:tgtEl>
                                      </p:cBhvr>
                                    </p:animEffect>
                                    <p:anim calcmode="lin" valueType="num">
                                      <p:cBhvr>
                                        <p:cTn id="36"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7889E-B7B6-5C39-7E1D-A472D79C8EF2}"/>
              </a:ext>
            </a:extLst>
          </p:cNvPr>
          <p:cNvSpPr>
            <a:spLocks noGrp="1"/>
          </p:cNvSpPr>
          <p:nvPr>
            <p:ph type="title"/>
          </p:nvPr>
        </p:nvSpPr>
        <p:spPr>
          <a:xfrm>
            <a:off x="4872012" y="1447800"/>
            <a:ext cx="6013702" cy="3329581"/>
          </a:xfrm>
        </p:spPr>
        <p:txBody>
          <a:bodyPr vert="horz" lIns="91440" tIns="45720" rIns="91440" bIns="45720" rtlCol="0" anchor="b">
            <a:normAutofit/>
          </a:bodyPr>
          <a:lstStyle/>
          <a:p>
            <a:pPr>
              <a:lnSpc>
                <a:spcPct val="90000"/>
              </a:lnSpc>
            </a:pPr>
            <a:r>
              <a:rPr lang="en-US" sz="5600" dirty="0">
                <a:solidFill>
                  <a:srgbClr val="EBEBEB"/>
                </a:solidFill>
              </a:rPr>
              <a:t>What might an ADU do for you?</a:t>
            </a:r>
            <a:br>
              <a:rPr lang="en-US" sz="5600" dirty="0">
                <a:solidFill>
                  <a:srgbClr val="EBEBEB"/>
                </a:solidFill>
              </a:rPr>
            </a:br>
            <a:endParaRPr lang="en-US" sz="5600" dirty="0">
              <a:solidFill>
                <a:srgbClr val="EBEBEB"/>
              </a:solidFill>
            </a:endParaRPr>
          </a:p>
        </p:txBody>
      </p:sp>
      <p:sp>
        <p:nvSpPr>
          <p:cNvPr id="23"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Businesswoman holding sign">
            <a:extLst>
              <a:ext uri="{FF2B5EF4-FFF2-40B4-BE49-F238E27FC236}">
                <a16:creationId xmlns:a16="http://schemas.microsoft.com/office/drawing/2014/main" id="{F20BFB1C-F65A-7BAD-5D77-2E60A825D4B1}"/>
              </a:ext>
            </a:extLst>
          </p:cNvPr>
          <p:cNvPicPr>
            <a:picLocks noChangeAspect="1"/>
          </p:cNvPicPr>
          <p:nvPr/>
        </p:nvPicPr>
        <p:blipFill>
          <a:blip r:embed="rId7"/>
          <a:srcRect l="1045" r="1045"/>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5" name="Rectangle 2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4F35FFB-D3D4-E99B-02B0-2A8CB797E0E8}"/>
              </a:ext>
            </a:extLst>
          </p:cNvPr>
          <p:cNvSpPr txBox="1"/>
          <p:nvPr/>
        </p:nvSpPr>
        <p:spPr>
          <a:xfrm>
            <a:off x="2297858" y="1250542"/>
            <a:ext cx="869769" cy="1862048"/>
          </a:xfrm>
          <a:prstGeom prst="rect">
            <a:avLst/>
          </a:prstGeom>
          <a:noFill/>
        </p:spPr>
        <p:txBody>
          <a:bodyPr wrap="square" rtlCol="0">
            <a:spAutoFit/>
          </a:bodyPr>
          <a:lstStyle/>
          <a:p>
            <a:r>
              <a:rPr lang="en-US" sz="11500" dirty="0">
                <a:solidFill>
                  <a:schemeClr val="bg1"/>
                </a:solidFill>
                <a:latin typeface="Algerian" panose="04020705040A02060702" pitchFamily="82" charset="0"/>
                <a:ea typeface="ADLaM Display" panose="02010000000000000000" pitchFamily="2" charset="0"/>
                <a:cs typeface="Angsana New" panose="020B0502040204020203" pitchFamily="18" charset="-34"/>
              </a:rPr>
              <a:t>?</a:t>
            </a:r>
            <a:endParaRPr lang="en-US" sz="2000" dirty="0">
              <a:solidFill>
                <a:schemeClr val="bg1"/>
              </a:solidFill>
              <a:latin typeface="Algerian" panose="04020705040A02060702" pitchFamily="82" charset="0"/>
              <a:ea typeface="ADLaM Display" panose="02010000000000000000" pitchFamily="2" charset="0"/>
              <a:cs typeface="Angsana New" panose="020B0502040204020203" pitchFamily="18" charset="-34"/>
            </a:endParaRPr>
          </a:p>
        </p:txBody>
      </p:sp>
    </p:spTree>
    <p:extLst>
      <p:ext uri="{BB962C8B-B14F-4D97-AF65-F5344CB8AC3E}">
        <p14:creationId xmlns:p14="http://schemas.microsoft.com/office/powerpoint/2010/main" val="94133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E97E3E-3DD4-96C4-A3E9-19BD7EFFB9D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EE6A78-7AC8-C0C9-9F7A-AADD06A2D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053B14C2-1544-CD79-3FFB-1B8DB7E70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7">
            <a:extLst>
              <a:ext uri="{FF2B5EF4-FFF2-40B4-BE49-F238E27FC236}">
                <a16:creationId xmlns:a16="http://schemas.microsoft.com/office/drawing/2014/main" id="{F7690420-C261-F351-15E8-3563E1A76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F36526FD-92EB-D17B-28B3-C6A87813B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2504E692-76A5-838E-839E-9E86C015E830}"/>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ADU Uses and Benefits</a:t>
            </a:r>
          </a:p>
        </p:txBody>
      </p:sp>
      <p:sp>
        <p:nvSpPr>
          <p:cNvPr id="25" name="Text Placeholder 2">
            <a:extLst>
              <a:ext uri="{FF2B5EF4-FFF2-40B4-BE49-F238E27FC236}">
                <a16:creationId xmlns:a16="http://schemas.microsoft.com/office/drawing/2014/main" id="{C9BD7CDD-3412-BB30-B10D-8232B0018335}"/>
              </a:ext>
            </a:extLst>
          </p:cNvPr>
          <p:cNvSpPr>
            <a:spLocks noGrp="1"/>
          </p:cNvSpPr>
          <p:nvPr>
            <p:ph idx="1"/>
          </p:nvPr>
        </p:nvSpPr>
        <p:spPr>
          <a:xfrm>
            <a:off x="1103312" y="2452350"/>
            <a:ext cx="10020300" cy="3952932"/>
          </a:xfrm>
        </p:spPr>
        <p:txBody>
          <a:bodyPr>
            <a:normAutofit/>
          </a:bodyPr>
          <a:lstStyle/>
          <a:p>
            <a:pPr algn="l">
              <a:buClr>
                <a:schemeClr val="tx2"/>
              </a:buClr>
              <a:buFont typeface="Wingdings" panose="05000000000000000000" pitchFamily="2" charset="2"/>
              <a:buChar char="Ø"/>
            </a:pPr>
            <a:r>
              <a:rPr lang="en-US" b="0" i="0" dirty="0">
                <a:solidFill>
                  <a:srgbClr val="141414"/>
                </a:solidFill>
                <a:effectLst/>
                <a:latin typeface="Noto Sans VF"/>
              </a:rPr>
              <a:t>Make money! Provide rental income for property owners</a:t>
            </a:r>
          </a:p>
          <a:p>
            <a:pPr algn="l">
              <a:buClr>
                <a:schemeClr val="tx2"/>
              </a:buClr>
              <a:buFont typeface="Wingdings" panose="05000000000000000000" pitchFamily="2" charset="2"/>
              <a:buChar char="Ø"/>
            </a:pPr>
            <a:r>
              <a:rPr lang="en-US" b="0" i="0" dirty="0">
                <a:solidFill>
                  <a:srgbClr val="141414"/>
                </a:solidFill>
                <a:effectLst/>
                <a:latin typeface="Noto Sans VF"/>
              </a:rPr>
              <a:t>Offers low-cost housing opportunity for adult children and other relatives to remain in their community (although occupants of the ADU do not have to be related to the property owner)</a:t>
            </a:r>
          </a:p>
          <a:p>
            <a:pPr algn="l">
              <a:buClr>
                <a:schemeClr val="tx2"/>
              </a:buClr>
              <a:buFont typeface="Wingdings" panose="05000000000000000000" pitchFamily="2" charset="2"/>
              <a:buChar char="Ø"/>
            </a:pPr>
            <a:r>
              <a:rPr lang="en-US" b="0" i="0" dirty="0">
                <a:solidFill>
                  <a:srgbClr val="141414"/>
                </a:solidFill>
                <a:effectLst/>
                <a:latin typeface="Noto Sans VF"/>
              </a:rPr>
              <a:t>Enables more options for older adults – either as an opportunity for caregivers to live close by or to downsize while remaining in their community</a:t>
            </a:r>
            <a:endParaRPr lang="en-US" dirty="0">
              <a:solidFill>
                <a:srgbClr val="141414"/>
              </a:solidFill>
              <a:latin typeface="Noto Sans VF"/>
            </a:endParaRPr>
          </a:p>
          <a:p>
            <a:pPr algn="l">
              <a:buClr>
                <a:schemeClr val="tx2"/>
              </a:buClr>
              <a:buFont typeface="Wingdings" panose="05000000000000000000" pitchFamily="2" charset="2"/>
              <a:buChar char="Ø"/>
            </a:pPr>
            <a:r>
              <a:rPr lang="en-US" b="0" i="0" dirty="0">
                <a:solidFill>
                  <a:srgbClr val="141414"/>
                </a:solidFill>
                <a:effectLst/>
                <a:latin typeface="Noto Sans VF"/>
              </a:rPr>
              <a:t>Adds smaller rental units to the housing inventory to meet the needs and budgets of smaller households</a:t>
            </a:r>
          </a:p>
          <a:p>
            <a:pPr algn="l">
              <a:buClr>
                <a:schemeClr val="tx2"/>
              </a:buClr>
              <a:buFont typeface="Wingdings" panose="05000000000000000000" pitchFamily="2" charset="2"/>
              <a:buChar char="Ø"/>
            </a:pPr>
            <a:r>
              <a:rPr lang="en-US" b="0" i="0" dirty="0">
                <a:solidFill>
                  <a:srgbClr val="141414"/>
                </a:solidFill>
                <a:effectLst/>
                <a:latin typeface="Noto Sans VF"/>
              </a:rPr>
              <a:t>Long-term residents can stay in the neighborhood they love and know (work in)</a:t>
            </a:r>
          </a:p>
          <a:p>
            <a:pPr marL="0" indent="0">
              <a:spcBef>
                <a:spcPts val="1800"/>
              </a:spcBef>
              <a:buNone/>
            </a:pPr>
            <a:endParaRPr lang="en-US" dirty="0"/>
          </a:p>
        </p:txBody>
      </p:sp>
    </p:spTree>
    <p:extLst>
      <p:ext uri="{BB962C8B-B14F-4D97-AF65-F5344CB8AC3E}">
        <p14:creationId xmlns:p14="http://schemas.microsoft.com/office/powerpoint/2010/main" val="4273302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1000"/>
                                        <p:tgtEl>
                                          <p:spTgt spid="25">
                                            <p:txEl>
                                              <p:pRg st="4" end="4"/>
                                            </p:txEl>
                                          </p:spTgt>
                                        </p:tgtEl>
                                      </p:cBhvr>
                                    </p:animEffect>
                                    <p:anim calcmode="lin" valueType="num">
                                      <p:cBhvr>
                                        <p:cTn id="36"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F06F3-4FB3-7524-EAE7-B7C01EFF966C}"/>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dirty="0">
                <a:solidFill>
                  <a:srgbClr val="EBEBEB"/>
                </a:solidFill>
              </a:rPr>
              <a:t>Common questions	</a:t>
            </a:r>
          </a:p>
        </p:txBody>
      </p:sp>
      <p:sp>
        <p:nvSpPr>
          <p:cNvPr id="23"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3D black question marks with one yellow question mark">
            <a:extLst>
              <a:ext uri="{FF2B5EF4-FFF2-40B4-BE49-F238E27FC236}">
                <a16:creationId xmlns:a16="http://schemas.microsoft.com/office/drawing/2014/main" id="{6A66EBA3-63B7-E2AF-63D3-3388E75B151B}"/>
              </a:ext>
            </a:extLst>
          </p:cNvPr>
          <p:cNvPicPr>
            <a:picLocks noChangeAspect="1"/>
          </p:cNvPicPr>
          <p:nvPr/>
        </p:nvPicPr>
        <p:blipFill>
          <a:blip r:embed="rId7"/>
          <a:srcRect l="49507" r="26639" b="1"/>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5" name="Rectangle 2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16644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DC5C1-DA44-FA65-2E1D-CC5014B020DE}"/>
              </a:ext>
            </a:extLst>
          </p:cNvPr>
          <p:cNvSpPr>
            <a:spLocks noGrp="1"/>
          </p:cNvSpPr>
          <p:nvPr>
            <p:ph idx="1"/>
          </p:nvPr>
        </p:nvSpPr>
        <p:spPr>
          <a:xfrm>
            <a:off x="1103312" y="783772"/>
            <a:ext cx="10065431" cy="5464628"/>
          </a:xfrm>
        </p:spPr>
        <p:txBody>
          <a:bodyPr/>
          <a:lstStyle/>
          <a:p>
            <a:r>
              <a:rPr lang="en-US" dirty="0"/>
              <a:t>What does an ADU cost?</a:t>
            </a:r>
          </a:p>
          <a:p>
            <a:pPr lvl="1"/>
            <a:r>
              <a:rPr lang="en-US" dirty="0"/>
              <a:t>Depending on type and size, $150,000 - $450,000 typical</a:t>
            </a:r>
          </a:p>
          <a:p>
            <a:pPr lvl="1"/>
            <a:r>
              <a:rPr lang="en-US" dirty="0"/>
              <a:t>Landscape, septic, water, electrical considerations</a:t>
            </a:r>
          </a:p>
          <a:p>
            <a:pPr lvl="1"/>
            <a:endParaRPr lang="en-US" dirty="0"/>
          </a:p>
          <a:p>
            <a:r>
              <a:rPr lang="en-US" dirty="0"/>
              <a:t>Will my property be worth more?</a:t>
            </a:r>
          </a:p>
          <a:p>
            <a:pPr lvl="1"/>
            <a:r>
              <a:rPr lang="en-US" dirty="0"/>
              <a:t>Very likely!</a:t>
            </a:r>
          </a:p>
          <a:p>
            <a:pPr marL="457200" lvl="1" indent="0">
              <a:buNone/>
            </a:pPr>
            <a:endParaRPr lang="en-US" dirty="0"/>
          </a:p>
          <a:p>
            <a:r>
              <a:rPr lang="en-US" dirty="0"/>
              <a:t>Will my taxes go up?</a:t>
            </a:r>
          </a:p>
          <a:p>
            <a:pPr lvl="1"/>
            <a:r>
              <a:rPr lang="en-US" dirty="0"/>
              <a:t>As with any property improvement it will likely increase your evaluation and tax bill</a:t>
            </a:r>
          </a:p>
          <a:p>
            <a:pPr lvl="1"/>
            <a:endParaRPr lang="en-US" dirty="0"/>
          </a:p>
          <a:p>
            <a:r>
              <a:rPr lang="en-US" dirty="0"/>
              <a:t>How do I know if I have to change my septic tank and what’s that cost? </a:t>
            </a:r>
          </a:p>
          <a:p>
            <a:pPr lvl="1"/>
            <a:r>
              <a:rPr lang="en-US" dirty="0"/>
              <a:t>Check Title V filing from home purchase or with town</a:t>
            </a:r>
          </a:p>
          <a:p>
            <a:pPr lvl="1"/>
            <a:r>
              <a:rPr lang="en-US" dirty="0"/>
              <a:t>Expect $20k-$30k range for tank replacement</a:t>
            </a:r>
          </a:p>
        </p:txBody>
      </p:sp>
    </p:spTree>
    <p:extLst>
      <p:ext uri="{BB962C8B-B14F-4D97-AF65-F5344CB8AC3E}">
        <p14:creationId xmlns:p14="http://schemas.microsoft.com/office/powerpoint/2010/main" val="2893939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E483-DDEB-A750-8CFC-B96D30CA40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CC1C7-10E3-5EAB-92D9-C329EFDCF0B8}"/>
              </a:ext>
            </a:extLst>
          </p:cNvPr>
          <p:cNvSpPr>
            <a:spLocks noGrp="1"/>
          </p:cNvSpPr>
          <p:nvPr>
            <p:ph idx="1"/>
          </p:nvPr>
        </p:nvSpPr>
        <p:spPr>
          <a:xfrm>
            <a:off x="1103312" y="783772"/>
            <a:ext cx="10065431" cy="5464628"/>
          </a:xfrm>
        </p:spPr>
        <p:txBody>
          <a:bodyPr>
            <a:normAutofit fontScale="85000" lnSpcReduction="10000"/>
          </a:bodyPr>
          <a:lstStyle/>
          <a:p>
            <a:r>
              <a:rPr lang="en-US" dirty="0"/>
              <a:t>Is there a limit on the number of bedrooms?</a:t>
            </a:r>
          </a:p>
          <a:p>
            <a:pPr lvl="1"/>
            <a:r>
              <a:rPr lang="en-US" dirty="0"/>
              <a:t>Only limited by the size (70 SF min) that will fit and septic tank limitations (if any)</a:t>
            </a:r>
          </a:p>
          <a:p>
            <a:pPr lvl="1"/>
            <a:endParaRPr lang="en-US" dirty="0"/>
          </a:p>
          <a:p>
            <a:r>
              <a:rPr lang="en-US" dirty="0"/>
              <a:t>What’s the difference between an addition and an ADU?</a:t>
            </a:r>
          </a:p>
          <a:p>
            <a:pPr lvl="1"/>
            <a:r>
              <a:rPr lang="en-US" dirty="0"/>
              <a:t>ADU may be an addition, but not all additions can be ADUs and additions can be larger</a:t>
            </a:r>
          </a:p>
          <a:p>
            <a:pPr lvl="1"/>
            <a:r>
              <a:rPr lang="en-US" dirty="0"/>
              <a:t>ADU may require additional fire protection from main dwelling</a:t>
            </a:r>
          </a:p>
          <a:p>
            <a:pPr marL="457200" lvl="1" indent="0">
              <a:buNone/>
            </a:pPr>
            <a:endParaRPr lang="en-US" dirty="0"/>
          </a:p>
          <a:p>
            <a:r>
              <a:rPr lang="en-US" dirty="0"/>
              <a:t>What if I build an addition or a freestanding structure bigger than 900 SF with the elements of an ADU?</a:t>
            </a:r>
          </a:p>
          <a:p>
            <a:pPr lvl="1"/>
            <a:r>
              <a:rPr lang="en-US" dirty="0"/>
              <a:t>It would be considered 2-family and require appropriate zoning</a:t>
            </a:r>
          </a:p>
          <a:p>
            <a:pPr lvl="1"/>
            <a:endParaRPr lang="en-US" dirty="0"/>
          </a:p>
          <a:p>
            <a:r>
              <a:rPr lang="en-US" dirty="0"/>
              <a:t>What’s the difference between a 2-family home and an ADU?</a:t>
            </a:r>
          </a:p>
          <a:p>
            <a:pPr lvl="1"/>
            <a:r>
              <a:rPr lang="en-US" dirty="0"/>
              <a:t>Lot must be zoned for 2-family </a:t>
            </a:r>
          </a:p>
          <a:p>
            <a:pPr lvl="1"/>
            <a:r>
              <a:rPr lang="en-US" dirty="0"/>
              <a:t>ADUs can be built without changing the zoning designation</a:t>
            </a:r>
          </a:p>
          <a:p>
            <a:pPr lvl="1"/>
            <a:r>
              <a:rPr lang="en-US" dirty="0"/>
              <a:t>2-family dwellings have some different code requirements</a:t>
            </a:r>
          </a:p>
          <a:p>
            <a:pPr lvl="1"/>
            <a:r>
              <a:rPr lang="en-US" dirty="0"/>
              <a:t>Most towns are treating ADUs like a 2-family regarding fire separation</a:t>
            </a:r>
          </a:p>
        </p:txBody>
      </p:sp>
    </p:spTree>
    <p:extLst>
      <p:ext uri="{BB962C8B-B14F-4D97-AF65-F5344CB8AC3E}">
        <p14:creationId xmlns:p14="http://schemas.microsoft.com/office/powerpoint/2010/main" val="139648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4E55-27DF-0F8A-4D8B-CAC8ED32ED0C}"/>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C8AFE702-E8EE-E9E7-6E56-099E3E0D6F83}"/>
              </a:ext>
            </a:extLst>
          </p:cNvPr>
          <p:cNvSpPr>
            <a:spLocks noGrp="1"/>
          </p:cNvSpPr>
          <p:nvPr>
            <p:ph idx="1"/>
          </p:nvPr>
        </p:nvSpPr>
        <p:spPr/>
        <p:txBody>
          <a:bodyPr>
            <a:normAutofit fontScale="92500"/>
          </a:bodyPr>
          <a:lstStyle/>
          <a:p>
            <a:r>
              <a:rPr lang="en-US" sz="2400" dirty="0"/>
              <a:t>EOHLC: https://www.mass.gov/info-details/accessory-dwelling-units</a:t>
            </a:r>
          </a:p>
          <a:p>
            <a:r>
              <a:rPr lang="en-US" sz="2400" dirty="0"/>
              <a:t>Affordable Homes Act: malegislature.gov/Laws/SessionLaws/Acts/2024/Chapter150</a:t>
            </a:r>
          </a:p>
          <a:p>
            <a:r>
              <a:rPr lang="en-US" sz="2400" dirty="0"/>
              <a:t>ADU definition:</a:t>
            </a:r>
            <a:br>
              <a:rPr lang="en-US" sz="2400" dirty="0"/>
            </a:br>
            <a:r>
              <a:rPr lang="en-US" sz="2400" dirty="0"/>
              <a:t>www.mass.gov/info-details/mass-general-laws-c40a-ss-1a</a:t>
            </a:r>
          </a:p>
          <a:p>
            <a:r>
              <a:rPr lang="en-US" sz="2400" dirty="0"/>
              <a:t>780 CMR – Massachusetts building code:</a:t>
            </a:r>
            <a:br>
              <a:rPr lang="en-US" sz="2400" dirty="0"/>
            </a:br>
            <a:r>
              <a:rPr lang="en-US" sz="2400" dirty="0"/>
              <a:t>www.mass.gov/massachusetts-state-building-code-780-cmr</a:t>
            </a:r>
          </a:p>
          <a:p>
            <a:r>
              <a:rPr lang="en-US" sz="2400" dirty="0"/>
              <a:t>Local building department</a:t>
            </a:r>
          </a:p>
          <a:p>
            <a:pPr marL="0" indent="0">
              <a:buNone/>
            </a:pPr>
            <a:endParaRPr lang="en-US" dirty="0"/>
          </a:p>
          <a:p>
            <a:endParaRPr lang="en-US" dirty="0"/>
          </a:p>
        </p:txBody>
      </p:sp>
    </p:spTree>
    <p:extLst>
      <p:ext uri="{BB962C8B-B14F-4D97-AF65-F5344CB8AC3E}">
        <p14:creationId xmlns:p14="http://schemas.microsoft.com/office/powerpoint/2010/main" val="1964176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7" name="Rectangle 6">
            <a:extLst>
              <a:ext uri="{FF2B5EF4-FFF2-40B4-BE49-F238E27FC236}">
                <a16:creationId xmlns:a16="http://schemas.microsoft.com/office/drawing/2014/main" id="{4A0AE88E-6183-1AE0-13BD-99A5B3BA687F}"/>
              </a:ext>
            </a:extLst>
          </p:cNvPr>
          <p:cNvSpPr/>
          <p:nvPr/>
        </p:nvSpPr>
        <p:spPr>
          <a:xfrm>
            <a:off x="1393371" y="1265149"/>
            <a:ext cx="9307286" cy="47873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9" name="Google Shape;379;p45"/>
          <p:cNvSpPr txBox="1"/>
          <p:nvPr/>
        </p:nvSpPr>
        <p:spPr>
          <a:xfrm>
            <a:off x="2656115" y="3060302"/>
            <a:ext cx="6293433"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effectLst>
                  <a:outerShdw blurRad="50800" dist="38100" dir="10800000" algn="r" rotWithShape="0">
                    <a:prstClr val="black">
                      <a:alpha val="40000"/>
                    </a:prstClr>
                  </a:outerShdw>
                </a:effectLst>
                <a:latin typeface="Chaucer" pitchFamily="2" charset="0"/>
                <a:ea typeface="Arial"/>
                <a:cs typeface="Arial"/>
                <a:sym typeface="Arial"/>
              </a:rPr>
              <a:t>The </a:t>
            </a:r>
            <a:r>
              <a:rPr lang="en-US" sz="3600" dirty="0">
                <a:solidFill>
                  <a:schemeClr val="lt1"/>
                </a:solidFill>
                <a:effectLst>
                  <a:outerShdw blurRad="50800" dist="38100" dir="10800000" algn="r" rotWithShape="0">
                    <a:prstClr val="black">
                      <a:alpha val="40000"/>
                    </a:prstClr>
                  </a:outerShdw>
                </a:effectLst>
                <a:latin typeface="Chaucer" pitchFamily="2" charset="0"/>
              </a:rPr>
              <a:t>C</a:t>
            </a:r>
            <a:r>
              <a:rPr lang="en-US" sz="3600" dirty="0">
                <a:solidFill>
                  <a:schemeClr val="lt1"/>
                </a:solidFill>
                <a:effectLst>
                  <a:outerShdw blurRad="50800" dist="38100" dir="10800000" algn="r" rotWithShape="0">
                    <a:prstClr val="black">
                      <a:alpha val="40000"/>
                    </a:prstClr>
                  </a:outerShdw>
                </a:effectLst>
                <a:latin typeface="Chaucer" pitchFamily="2" charset="0"/>
                <a:ea typeface="Arial"/>
                <a:cs typeface="Arial"/>
                <a:sym typeface="Arial"/>
              </a:rPr>
              <a:t>raftsmen </a:t>
            </a:r>
            <a:r>
              <a:rPr lang="en-US" sz="3600" dirty="0">
                <a:solidFill>
                  <a:schemeClr val="lt1"/>
                </a:solidFill>
                <a:effectLst>
                  <a:outerShdw blurRad="50800" dist="38100" dir="10800000" algn="r" rotWithShape="0">
                    <a:prstClr val="black">
                      <a:alpha val="40000"/>
                    </a:prstClr>
                  </a:outerShdw>
                </a:effectLst>
                <a:latin typeface="Chaucer" pitchFamily="2" charset="0"/>
              </a:rPr>
              <a:t>W</a:t>
            </a:r>
            <a:r>
              <a:rPr lang="en-US" sz="3600" dirty="0">
                <a:solidFill>
                  <a:schemeClr val="lt1"/>
                </a:solidFill>
                <a:effectLst>
                  <a:outerShdw blurRad="50800" dist="38100" dir="10800000" algn="r" rotWithShape="0">
                    <a:prstClr val="black">
                      <a:alpha val="40000"/>
                    </a:prstClr>
                  </a:outerShdw>
                </a:effectLst>
                <a:latin typeface="Chaucer" pitchFamily="2" charset="0"/>
                <a:ea typeface="Arial"/>
                <a:cs typeface="Arial"/>
                <a:sym typeface="Arial"/>
              </a:rPr>
              <a:t>ho </a:t>
            </a:r>
            <a:r>
              <a:rPr lang="en-US" sz="3600" dirty="0">
                <a:solidFill>
                  <a:schemeClr val="lt1"/>
                </a:solidFill>
                <a:effectLst>
                  <a:outerShdw blurRad="50800" dist="38100" dir="10800000" algn="r" rotWithShape="0">
                    <a:prstClr val="black">
                      <a:alpha val="40000"/>
                    </a:prstClr>
                  </a:outerShdw>
                </a:effectLst>
                <a:latin typeface="Chaucer" pitchFamily="2" charset="0"/>
              </a:rPr>
              <a:t>C</a:t>
            </a:r>
            <a:r>
              <a:rPr lang="en-US" sz="3600" dirty="0">
                <a:solidFill>
                  <a:schemeClr val="lt1"/>
                </a:solidFill>
                <a:effectLst>
                  <a:outerShdw blurRad="50800" dist="38100" dir="10800000" algn="r" rotWithShape="0">
                    <a:prstClr val="black">
                      <a:alpha val="40000"/>
                    </a:prstClr>
                  </a:outerShdw>
                </a:effectLst>
                <a:latin typeface="Chaucer" pitchFamily="2" charset="0"/>
                <a:ea typeface="Arial"/>
                <a:cs typeface="Arial"/>
                <a:sym typeface="Arial"/>
              </a:rPr>
              <a:t>are!</a:t>
            </a:r>
          </a:p>
          <a:p>
            <a:pPr marL="0" marR="0" lvl="0" indent="0" algn="ctr" rtl="0">
              <a:spcBef>
                <a:spcPts val="0"/>
              </a:spcBef>
              <a:spcAft>
                <a:spcPts val="0"/>
              </a:spcAft>
              <a:buNone/>
            </a:pPr>
            <a:r>
              <a:rPr lang="en-US" sz="3200" dirty="0">
                <a:solidFill>
                  <a:schemeClr val="accent4">
                    <a:lumMod val="60000"/>
                    <a:lumOff val="40000"/>
                  </a:schemeClr>
                </a:solidFill>
                <a:effectLst>
                  <a:outerShdw blurRad="50800" dist="38100" dir="10800000" algn="r" rotWithShape="0">
                    <a:prstClr val="black">
                      <a:alpha val="40000"/>
                    </a:prstClr>
                  </a:outerShdw>
                </a:effectLst>
                <a:latin typeface="Chaucer" pitchFamily="2" charset="0"/>
                <a:cs typeface="Arial"/>
                <a:sym typeface="Arial"/>
              </a:rPr>
              <a:t>Booth 711</a:t>
            </a:r>
            <a:endParaRPr lang="en-US" sz="2000" dirty="0">
              <a:solidFill>
                <a:schemeClr val="accent4">
                  <a:lumMod val="60000"/>
                  <a:lumOff val="40000"/>
                </a:schemeClr>
              </a:solidFill>
              <a:effectLst>
                <a:outerShdw blurRad="50800" dist="38100" dir="10800000" algn="r" rotWithShape="0">
                  <a:prstClr val="black">
                    <a:alpha val="40000"/>
                  </a:prstClr>
                </a:outerShdw>
              </a:effectLst>
              <a:latin typeface="Chaucer" pitchFamily="2" charset="0"/>
            </a:endParaRPr>
          </a:p>
        </p:txBody>
      </p:sp>
      <p:pic>
        <p:nvPicPr>
          <p:cNvPr id="382" name="Google Shape;382;p45"/>
          <p:cNvPicPr preferRelativeResize="0"/>
          <p:nvPr/>
        </p:nvPicPr>
        <p:blipFill rotWithShape="1">
          <a:blip r:embed="rId3">
            <a:alphaModFix/>
          </a:blip>
          <a:srcRect/>
          <a:stretch/>
        </p:blipFill>
        <p:spPr>
          <a:xfrm>
            <a:off x="2469567" y="568466"/>
            <a:ext cx="7213279" cy="2073596"/>
          </a:xfrm>
          <a:prstGeom prst="rect">
            <a:avLst/>
          </a:prstGeom>
          <a:noFill/>
          <a:ln>
            <a:noFill/>
          </a:ln>
        </p:spPr>
      </p:pic>
      <p:sp>
        <p:nvSpPr>
          <p:cNvPr id="4" name="TextBox 3">
            <a:extLst>
              <a:ext uri="{FF2B5EF4-FFF2-40B4-BE49-F238E27FC236}">
                <a16:creationId xmlns:a16="http://schemas.microsoft.com/office/drawing/2014/main" id="{55EB5AE3-47ED-5725-3DC7-C089AC14B4A2}"/>
              </a:ext>
            </a:extLst>
          </p:cNvPr>
          <p:cNvSpPr txBox="1"/>
          <p:nvPr/>
        </p:nvSpPr>
        <p:spPr>
          <a:xfrm>
            <a:off x="1948538" y="4387547"/>
            <a:ext cx="3331029" cy="769441"/>
          </a:xfrm>
          <a:prstGeom prst="rect">
            <a:avLst/>
          </a:prstGeom>
          <a:noFill/>
        </p:spPr>
        <p:txBody>
          <a:bodyPr wrap="square" rtlCol="0">
            <a:spAutoFit/>
          </a:bodyPr>
          <a:lstStyle/>
          <a:p>
            <a:pPr marL="0" marR="0" lvl="0" indent="0" algn="ctr" rtl="0">
              <a:spcBef>
                <a:spcPts val="0"/>
              </a:spcBef>
              <a:spcAft>
                <a:spcPts val="0"/>
              </a:spcAft>
              <a:buNone/>
            </a:pPr>
            <a:r>
              <a:rPr lang="en-US" sz="2200" dirty="0">
                <a:solidFill>
                  <a:schemeClr val="lt1"/>
                </a:solidFill>
                <a:effectLst>
                  <a:outerShdw blurRad="50800" dist="38100" dir="10800000" algn="r" rotWithShape="0">
                    <a:prstClr val="black">
                      <a:alpha val="40000"/>
                    </a:prstClr>
                  </a:outerShdw>
                </a:effectLst>
                <a:latin typeface="Chaucer" pitchFamily="2" charset="0"/>
                <a:cs typeface="Arial"/>
                <a:sym typeface="Arial"/>
              </a:rPr>
              <a:t>HandHRemodeling.com</a:t>
            </a:r>
          </a:p>
          <a:p>
            <a:pPr marL="0" marR="0" lvl="0" indent="0" algn="ctr" rtl="0">
              <a:spcBef>
                <a:spcPts val="0"/>
              </a:spcBef>
              <a:spcAft>
                <a:spcPts val="0"/>
              </a:spcAft>
              <a:buNone/>
            </a:pPr>
            <a:r>
              <a:rPr lang="en-US" sz="2200" dirty="0">
                <a:solidFill>
                  <a:schemeClr val="lt1"/>
                </a:solidFill>
                <a:effectLst>
                  <a:outerShdw blurRad="50800" dist="38100" dir="10800000" algn="r" rotWithShape="0">
                    <a:prstClr val="black">
                      <a:alpha val="40000"/>
                    </a:prstClr>
                  </a:outerShdw>
                </a:effectLst>
                <a:latin typeface="Chaucer" pitchFamily="2" charset="0"/>
                <a:cs typeface="Arial"/>
                <a:sym typeface="Arial"/>
              </a:rPr>
              <a:t>(413) 382-7837</a:t>
            </a:r>
          </a:p>
        </p:txBody>
      </p:sp>
      <p:sp>
        <p:nvSpPr>
          <p:cNvPr id="6" name="TextBox 5">
            <a:extLst>
              <a:ext uri="{FF2B5EF4-FFF2-40B4-BE49-F238E27FC236}">
                <a16:creationId xmlns:a16="http://schemas.microsoft.com/office/drawing/2014/main" id="{CA008FDC-1EC0-8604-D518-3B56A2779DBC}"/>
              </a:ext>
            </a:extLst>
          </p:cNvPr>
          <p:cNvSpPr txBox="1"/>
          <p:nvPr/>
        </p:nvSpPr>
        <p:spPr>
          <a:xfrm>
            <a:off x="5040085" y="4405116"/>
            <a:ext cx="6096000" cy="707886"/>
          </a:xfrm>
          <a:prstGeom prst="rect">
            <a:avLst/>
          </a:prstGeom>
          <a:noFill/>
        </p:spPr>
        <p:txBody>
          <a:bodyPr wrap="square">
            <a:spAutoFit/>
          </a:bodyPr>
          <a:lstStyle/>
          <a:p>
            <a:pPr marL="0" marR="0" lvl="0" indent="0" algn="ctr" rtl="0">
              <a:spcBef>
                <a:spcPts val="0"/>
              </a:spcBef>
              <a:spcAft>
                <a:spcPts val="0"/>
              </a:spcAft>
              <a:buNone/>
            </a:pPr>
            <a:r>
              <a:rPr lang="en-US" sz="2200" dirty="0">
                <a:solidFill>
                  <a:schemeClr val="lt1"/>
                </a:solidFill>
                <a:effectLst>
                  <a:outerShdw blurRad="50800" dist="38100" dir="10800000" algn="r" rotWithShape="0">
                    <a:prstClr val="black">
                      <a:alpha val="40000"/>
                    </a:prstClr>
                  </a:outerShdw>
                </a:effectLst>
                <a:latin typeface="Chaucer" pitchFamily="2" charset="0"/>
                <a:cs typeface="Arial"/>
                <a:sym typeface="Arial"/>
                <a:hlinkClick r:id="rId4"/>
              </a:rPr>
              <a:t>Dave@handhremodeling.com</a:t>
            </a:r>
            <a:endParaRPr lang="en-US" sz="2200" dirty="0">
              <a:solidFill>
                <a:schemeClr val="lt1"/>
              </a:solidFill>
              <a:effectLst>
                <a:outerShdw blurRad="50800" dist="38100" dir="10800000" algn="r" rotWithShape="0">
                  <a:prstClr val="black">
                    <a:alpha val="40000"/>
                  </a:prstClr>
                </a:outerShdw>
              </a:effectLst>
              <a:latin typeface="Chaucer" pitchFamily="2" charset="0"/>
              <a:cs typeface="Arial"/>
              <a:sym typeface="Arial"/>
            </a:endParaRPr>
          </a:p>
          <a:p>
            <a:pPr marL="0" marR="0" lvl="0" indent="0" algn="ctr" rtl="0">
              <a:spcBef>
                <a:spcPts val="0"/>
              </a:spcBef>
              <a:spcAft>
                <a:spcPts val="0"/>
              </a:spcAft>
              <a:buNone/>
            </a:pPr>
            <a:r>
              <a:rPr lang="en-US" dirty="0">
                <a:solidFill>
                  <a:schemeClr val="lt1"/>
                </a:solidFill>
                <a:effectLst>
                  <a:outerShdw blurRad="50800" dist="38100" dir="10800000" algn="r" rotWithShape="0">
                    <a:prstClr val="black">
                      <a:alpha val="40000"/>
                    </a:prstClr>
                  </a:outerShdw>
                </a:effectLst>
                <a:latin typeface="Chaucer" pitchFamily="2" charset="0"/>
                <a:cs typeface="Arial"/>
                <a:sym typeface="Arial"/>
              </a:rPr>
              <a:t>Facebook.com/</a:t>
            </a:r>
            <a:r>
              <a:rPr lang="en-US" dirty="0" err="1">
                <a:solidFill>
                  <a:schemeClr val="lt1"/>
                </a:solidFill>
                <a:effectLst>
                  <a:outerShdw blurRad="50800" dist="38100" dir="10800000" algn="r" rotWithShape="0">
                    <a:prstClr val="black">
                      <a:alpha val="40000"/>
                    </a:prstClr>
                  </a:outerShdw>
                </a:effectLst>
                <a:latin typeface="Chaucer" pitchFamily="2" charset="0"/>
                <a:cs typeface="Arial"/>
                <a:sym typeface="Arial"/>
              </a:rPr>
              <a:t>HomeandHearthRemodeling</a:t>
            </a:r>
            <a:endParaRPr lang="en-US" sz="1800" dirty="0">
              <a:solidFill>
                <a:schemeClr val="lt1"/>
              </a:solidFill>
              <a:effectLst>
                <a:outerShdw blurRad="50800" dist="38100" dir="10800000" algn="r" rotWithShape="0">
                  <a:prstClr val="black">
                    <a:alpha val="40000"/>
                  </a:prstClr>
                </a:outerShdw>
              </a:effectLst>
              <a:latin typeface="Chaucer" pitchFamily="2"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2" name="Picture 5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4" name="Oval 5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8" name="Picture 5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0" name="Rectangle 5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62" name="Rectangle 61">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6" name="Straight Connector 65">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1B4BF8-B310-E445-522D-31DCA7003128}"/>
              </a:ext>
            </a:extLst>
          </p:cNvPr>
          <p:cNvSpPr>
            <a:spLocks noGrp="1"/>
          </p:cNvSpPr>
          <p:nvPr>
            <p:ph type="title"/>
          </p:nvPr>
        </p:nvSpPr>
        <p:spPr>
          <a:xfrm>
            <a:off x="4654295" y="1266958"/>
            <a:ext cx="6808362" cy="4528457"/>
          </a:xfrm>
        </p:spPr>
        <p:txBody>
          <a:bodyPr vert="horz" lIns="91440" tIns="45720" rIns="91440" bIns="45720" rtlCol="0" anchor="ctr">
            <a:normAutofit/>
          </a:bodyPr>
          <a:lstStyle/>
          <a:p>
            <a:r>
              <a:rPr lang="en-US" sz="7200" b="0" i="0" kern="1200" dirty="0">
                <a:solidFill>
                  <a:schemeClr val="tx2"/>
                </a:solidFill>
                <a:latin typeface="+mj-lt"/>
                <a:ea typeface="+mj-ea"/>
                <a:cs typeface="+mj-cs"/>
              </a:rPr>
              <a:t>Why are you here?</a:t>
            </a:r>
          </a:p>
        </p:txBody>
      </p:sp>
    </p:spTree>
    <p:extLst>
      <p:ext uri="{BB962C8B-B14F-4D97-AF65-F5344CB8AC3E}">
        <p14:creationId xmlns:p14="http://schemas.microsoft.com/office/powerpoint/2010/main" val="151066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AAB0-5E9F-D91B-FFAD-F55EFE44E286}"/>
              </a:ext>
            </a:extLst>
          </p:cNvPr>
          <p:cNvSpPr>
            <a:spLocks noGrp="1"/>
          </p:cNvSpPr>
          <p:nvPr>
            <p:ph type="title"/>
          </p:nvPr>
        </p:nvSpPr>
        <p:spPr/>
        <p:txBody>
          <a:bodyPr>
            <a:normAutofit/>
          </a:bodyPr>
          <a:lstStyle/>
          <a:p>
            <a:r>
              <a:rPr lang="en-US" dirty="0"/>
              <a:t>What’s up with ADUs?</a:t>
            </a:r>
          </a:p>
        </p:txBody>
      </p:sp>
      <p:sp>
        <p:nvSpPr>
          <p:cNvPr id="3" name="Text Placeholder 2">
            <a:extLst>
              <a:ext uri="{FF2B5EF4-FFF2-40B4-BE49-F238E27FC236}">
                <a16:creationId xmlns:a16="http://schemas.microsoft.com/office/drawing/2014/main" id="{1FF06038-5C18-04C4-1A11-2EFF58C30DAE}"/>
              </a:ext>
            </a:extLst>
          </p:cNvPr>
          <p:cNvSpPr>
            <a:spLocks noGrp="1"/>
          </p:cNvSpPr>
          <p:nvPr>
            <p:ph idx="1"/>
          </p:nvPr>
        </p:nvSpPr>
        <p:spPr/>
        <p:txBody>
          <a:bodyPr>
            <a:normAutofit/>
          </a:bodyPr>
          <a:lstStyle/>
          <a:p>
            <a:r>
              <a:rPr lang="en-US" sz="3200" dirty="0"/>
              <a:t>Why are we hearing so much about them now?</a:t>
            </a:r>
          </a:p>
          <a:p>
            <a:r>
              <a:rPr lang="en-US" sz="3200" dirty="0"/>
              <a:t>What is an ADU?</a:t>
            </a:r>
          </a:p>
          <a:p>
            <a:r>
              <a:rPr lang="en-US" sz="3200" dirty="0"/>
              <a:t>What might an ADU do for you?</a:t>
            </a:r>
          </a:p>
          <a:p>
            <a:r>
              <a:rPr lang="en-US" sz="3200" dirty="0"/>
              <a:t>What are some common questions?</a:t>
            </a:r>
          </a:p>
        </p:txBody>
      </p:sp>
    </p:spTree>
    <p:extLst>
      <p:ext uri="{BB962C8B-B14F-4D97-AF65-F5344CB8AC3E}">
        <p14:creationId xmlns:p14="http://schemas.microsoft.com/office/powerpoint/2010/main" val="3957770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072E35A-36DB-D71A-8D70-747F3DD9DC3F}"/>
              </a:ext>
            </a:extLst>
          </p:cNvPr>
          <p:cNvSpPr>
            <a:spLocks noGrp="1"/>
          </p:cNvSpPr>
          <p:nvPr>
            <p:ph type="title"/>
          </p:nvPr>
        </p:nvSpPr>
        <p:spPr>
          <a:xfrm>
            <a:off x="653143" y="1645920"/>
            <a:ext cx="3522879" cy="4470821"/>
          </a:xfrm>
        </p:spPr>
        <p:txBody>
          <a:bodyPr>
            <a:normAutofit/>
          </a:bodyPr>
          <a:lstStyle/>
          <a:p>
            <a:pPr algn="r"/>
            <a:r>
              <a:rPr lang="en-US" dirty="0">
                <a:solidFill>
                  <a:srgbClr val="FFFFFF"/>
                </a:solidFill>
              </a:rPr>
              <a:t>Why are we hearing so much about them now?</a:t>
            </a:r>
          </a:p>
        </p:txBody>
      </p:sp>
      <p:sp>
        <p:nvSpPr>
          <p:cNvPr id="3" name="Content Placeholder 2">
            <a:extLst>
              <a:ext uri="{FF2B5EF4-FFF2-40B4-BE49-F238E27FC236}">
                <a16:creationId xmlns:a16="http://schemas.microsoft.com/office/drawing/2014/main" id="{3D518C17-1F5B-114A-0A3A-27533ECBA71A}"/>
              </a:ext>
            </a:extLst>
          </p:cNvPr>
          <p:cNvSpPr>
            <a:spLocks noGrp="1"/>
          </p:cNvSpPr>
          <p:nvPr>
            <p:ph idx="1"/>
          </p:nvPr>
        </p:nvSpPr>
        <p:spPr>
          <a:xfrm>
            <a:off x="5204109" y="1645920"/>
            <a:ext cx="5919503" cy="4470821"/>
          </a:xfrm>
        </p:spPr>
        <p:txBody>
          <a:bodyPr>
            <a:normAutofit fontScale="92500" lnSpcReduction="10000"/>
          </a:bodyPr>
          <a:lstStyle/>
          <a:p>
            <a:r>
              <a:rPr lang="en-US" dirty="0"/>
              <a:t>On Aug. 6, 2024, Governor Healey signed the Affordable Homes Act into law (Chapter 150 of the Acts of 2024). </a:t>
            </a:r>
          </a:p>
          <a:p>
            <a:r>
              <a:rPr lang="en-US" dirty="0"/>
              <a:t>Authorized $5.16 billion in spending over five years along with nearly 50 policy initiatives to counter rising housing costs and the severe housing shortage in Massachusetts.</a:t>
            </a:r>
          </a:p>
          <a:p>
            <a:r>
              <a:rPr lang="en-US" dirty="0"/>
              <a:t>Section 8 of the Affordable Homes Act amends the Zoning Act to allow ADUs to be built by right in single-family zoning districts.</a:t>
            </a:r>
          </a:p>
          <a:p>
            <a:r>
              <a:rPr lang="en-US" dirty="0"/>
              <a:t>The Healey-Driscoll Administration estimates that between 8,000 and 10,000 ADUs will be built across the state over the next five years due to passage of the law. </a:t>
            </a:r>
          </a:p>
        </p:txBody>
      </p:sp>
    </p:spTree>
    <p:extLst>
      <p:ext uri="{BB962C8B-B14F-4D97-AF65-F5344CB8AC3E}">
        <p14:creationId xmlns:p14="http://schemas.microsoft.com/office/powerpoint/2010/main" val="44689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F74D105E-692C-D2E9-A82D-8C404C11075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9645EA-5A81-67FC-CBC1-E5D944DB31CC}"/>
              </a:ext>
            </a:extLst>
          </p:cNvPr>
          <p:cNvSpPr>
            <a:spLocks noGrp="1"/>
          </p:cNvSpPr>
          <p:nvPr>
            <p:ph idx="1"/>
          </p:nvPr>
        </p:nvSpPr>
        <p:spPr>
          <a:xfrm>
            <a:off x="648930" y="865632"/>
            <a:ext cx="6188189" cy="5358187"/>
          </a:xfrm>
        </p:spPr>
        <p:txBody>
          <a:bodyPr>
            <a:normAutofit/>
          </a:bodyPr>
          <a:lstStyle/>
          <a:p>
            <a:r>
              <a:rPr lang="en-US" sz="3200" dirty="0">
                <a:solidFill>
                  <a:srgbClr val="FFFFFF"/>
                </a:solidFill>
              </a:rPr>
              <a:t>Replaces patchwork of zoning regulations with a uniform law that </a:t>
            </a:r>
          </a:p>
          <a:p>
            <a:r>
              <a:rPr lang="en-US" sz="3200" dirty="0">
                <a:solidFill>
                  <a:srgbClr val="FFFFFF"/>
                </a:solidFill>
              </a:rPr>
              <a:t>Allows homeowners on single-family lots to add small units without needing  special permit or variance (unless they want to add more than one) </a:t>
            </a:r>
          </a:p>
        </p:txBody>
      </p:sp>
      <p:sp>
        <p:nvSpPr>
          <p:cNvPr id="2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6" name="Picture 15" descr="Construction area">
            <a:extLst>
              <a:ext uri="{FF2B5EF4-FFF2-40B4-BE49-F238E27FC236}">
                <a16:creationId xmlns:a16="http://schemas.microsoft.com/office/drawing/2014/main" id="{104A7A33-A3B2-C206-E2AF-5AED899D0C43}"/>
              </a:ext>
            </a:extLst>
          </p:cNvPr>
          <p:cNvPicPr>
            <a:picLocks noChangeAspect="1"/>
          </p:cNvPicPr>
          <p:nvPr/>
        </p:nvPicPr>
        <p:blipFill>
          <a:blip r:embed="rId3"/>
          <a:srcRect l="27727" r="24146"/>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49602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7794C353-9E8D-A139-F84B-423C6A1CC35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BD8F16E-7539-D8FC-9171-06F4630D1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CEE7F8-58E4-B598-A033-A45528321DC8}"/>
              </a:ext>
            </a:extLst>
          </p:cNvPr>
          <p:cNvSpPr>
            <a:spLocks noGrp="1"/>
          </p:cNvSpPr>
          <p:nvPr>
            <p:ph idx="1"/>
          </p:nvPr>
        </p:nvSpPr>
        <p:spPr>
          <a:xfrm>
            <a:off x="648930" y="865632"/>
            <a:ext cx="6188189" cy="5358187"/>
          </a:xfrm>
        </p:spPr>
        <p:txBody>
          <a:bodyPr>
            <a:normAutofit/>
          </a:bodyPr>
          <a:lstStyle/>
          <a:p>
            <a:r>
              <a:rPr lang="en-US" sz="3200" dirty="0">
                <a:solidFill>
                  <a:srgbClr val="FFFFFF"/>
                </a:solidFill>
              </a:rPr>
              <a:t>Takes the decision on ADUs away from local zoning</a:t>
            </a:r>
          </a:p>
          <a:p>
            <a:endParaRPr lang="en-US" sz="3200" dirty="0">
              <a:solidFill>
                <a:srgbClr val="FFFFFF"/>
              </a:solidFill>
            </a:endParaRPr>
          </a:p>
          <a:p>
            <a:r>
              <a:rPr lang="en-US" sz="3200" dirty="0">
                <a:solidFill>
                  <a:srgbClr val="FFFFFF"/>
                </a:solidFill>
              </a:rPr>
              <a:t>Effectively makes single family lots into double occupancy (space allowing)</a:t>
            </a:r>
          </a:p>
        </p:txBody>
      </p:sp>
      <p:sp>
        <p:nvSpPr>
          <p:cNvPr id="22" name="Freeform 31">
            <a:extLst>
              <a:ext uri="{FF2B5EF4-FFF2-40B4-BE49-F238E27FC236}">
                <a16:creationId xmlns:a16="http://schemas.microsoft.com/office/drawing/2014/main" id="{1789092E-1E50-3F7A-D70D-BF1201AA7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6" name="Picture 15" descr="Modern cabin house in forest">
            <a:extLst>
              <a:ext uri="{FF2B5EF4-FFF2-40B4-BE49-F238E27FC236}">
                <a16:creationId xmlns:a16="http://schemas.microsoft.com/office/drawing/2014/main" id="{65D28354-0E6D-57C9-442B-BD15F2C3B808}"/>
              </a:ext>
            </a:extLst>
          </p:cNvPr>
          <p:cNvPicPr>
            <a:picLocks noChangeAspect="1"/>
          </p:cNvPicPr>
          <p:nvPr/>
        </p:nvPicPr>
        <p:blipFill>
          <a:blip r:embed="rId3"/>
          <a:srcRect l="25881" r="2588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271596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Rectangle 40">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3" name="Freeform: Shape 42">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B1B597A5-F9AB-0FF4-D91B-EF196AD96289}"/>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What is an ADU?</a:t>
            </a:r>
            <a:endParaRPr lang="en-US" dirty="0">
              <a:solidFill>
                <a:srgbClr val="FFFFFF"/>
              </a:solidFill>
            </a:endParaRPr>
          </a:p>
        </p:txBody>
      </p:sp>
      <p:sp>
        <p:nvSpPr>
          <p:cNvPr id="25" name="Text Placeholder 2">
            <a:extLst>
              <a:ext uri="{FF2B5EF4-FFF2-40B4-BE49-F238E27FC236}">
                <a16:creationId xmlns:a16="http://schemas.microsoft.com/office/drawing/2014/main" id="{C665F163-CCB4-9364-872B-392F6BF7CF5D}"/>
              </a:ext>
            </a:extLst>
          </p:cNvPr>
          <p:cNvSpPr>
            <a:spLocks noGrp="1"/>
          </p:cNvSpPr>
          <p:nvPr>
            <p:ph idx="1"/>
          </p:nvPr>
        </p:nvSpPr>
        <p:spPr>
          <a:xfrm>
            <a:off x="1103312" y="2763520"/>
            <a:ext cx="8946541" cy="3484879"/>
          </a:xfrm>
        </p:spPr>
        <p:txBody>
          <a:bodyPr>
            <a:normAutofit/>
          </a:bodyPr>
          <a:lstStyle/>
          <a:p>
            <a:pPr marL="0" indent="0">
              <a:lnSpc>
                <a:spcPct val="90000"/>
              </a:lnSpc>
              <a:buNone/>
            </a:pPr>
            <a:r>
              <a:rPr lang="en-US" sz="1700" b="1"/>
              <a:t>Mass. General Laws c.40A § 1A</a:t>
            </a:r>
          </a:p>
          <a:p>
            <a:pPr>
              <a:lnSpc>
                <a:spcPct val="90000"/>
              </a:lnSpc>
            </a:pPr>
            <a:r>
              <a:rPr lang="en-US" sz="1700"/>
              <a:t>“Accessory dwelling unit”, a self-contained housing unit, inclusive of sleeping, cooking and sanitary facilities on the same lot as a principal dwelling, subject to otherwise applicable dimensional and parking requirements, that: (</a:t>
            </a:r>
            <a:r>
              <a:rPr lang="en-US" sz="1700" err="1"/>
              <a:t>i</a:t>
            </a:r>
            <a:r>
              <a:rPr lang="en-US" sz="1700"/>
              <a:t>) maintains a separate entrance, either directly from the outside or through an entry hall or corridor shared with the principal dwelling sufficient to meet the requirements of the state building code for safe egress; (ii) is not larger in gross floor area than 1/2 the gross floor area of the principal dwelling or 900 square feet, whichever is smaller; and (iii) is subject to such additional restrictions as may be imposed by a municipality, including, but not limited to, additional size restrictions and restrictions or prohibitions on short-term rental, as defined in section 1 of chapter 64G; provided, however, that no municipality shall unreasonably restrict the creation or rental of an accessory dwelling unit that is not a short-term rental.</a:t>
            </a:r>
          </a:p>
        </p:txBody>
      </p:sp>
    </p:spTree>
    <p:extLst>
      <p:ext uri="{BB962C8B-B14F-4D97-AF65-F5344CB8AC3E}">
        <p14:creationId xmlns:p14="http://schemas.microsoft.com/office/powerpoint/2010/main" val="1188792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BD28F2-5A75-5FD9-3C4B-97D92C48DAC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3BF6BAF1-0299-A1DC-CBDE-9860D8F17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ectangle 38">
            <a:extLst>
              <a:ext uri="{FF2B5EF4-FFF2-40B4-BE49-F238E27FC236}">
                <a16:creationId xmlns:a16="http://schemas.microsoft.com/office/drawing/2014/main" id="{8FA4FDD5-ED18-ABB5-C53A-8A9A94655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7">
            <a:extLst>
              <a:ext uri="{FF2B5EF4-FFF2-40B4-BE49-F238E27FC236}">
                <a16:creationId xmlns:a16="http://schemas.microsoft.com/office/drawing/2014/main" id="{B5F7E734-8BB9-197C-6047-8EF3CC2A3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Freeform: Shape 40">
            <a:extLst>
              <a:ext uri="{FF2B5EF4-FFF2-40B4-BE49-F238E27FC236}">
                <a16:creationId xmlns:a16="http://schemas.microsoft.com/office/drawing/2014/main" id="{B71BC6B2-525E-DFB1-58BA-93C947B5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74043111-9302-DBCE-CFCA-ED1D528C122D}"/>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What is an ADU? (In English!)</a:t>
            </a:r>
          </a:p>
        </p:txBody>
      </p:sp>
      <p:sp>
        <p:nvSpPr>
          <p:cNvPr id="25" name="Text Placeholder 2">
            <a:extLst>
              <a:ext uri="{FF2B5EF4-FFF2-40B4-BE49-F238E27FC236}">
                <a16:creationId xmlns:a16="http://schemas.microsoft.com/office/drawing/2014/main" id="{BE277FED-433E-B4FA-5B2F-0D8F6CC925BB}"/>
              </a:ext>
            </a:extLst>
          </p:cNvPr>
          <p:cNvSpPr>
            <a:spLocks noGrp="1"/>
          </p:cNvSpPr>
          <p:nvPr>
            <p:ph idx="1"/>
          </p:nvPr>
        </p:nvSpPr>
        <p:spPr>
          <a:xfrm>
            <a:off x="1103312" y="2763520"/>
            <a:ext cx="9832912" cy="3484879"/>
          </a:xfrm>
        </p:spPr>
        <p:txBody>
          <a:bodyPr>
            <a:normAutofit/>
          </a:bodyPr>
          <a:lstStyle/>
          <a:p>
            <a:pPr marL="0" indent="0">
              <a:lnSpc>
                <a:spcPct val="90000"/>
              </a:lnSpc>
              <a:spcBef>
                <a:spcPts val="1800"/>
              </a:spcBef>
              <a:buNone/>
            </a:pPr>
            <a:r>
              <a:rPr lang="en-US" dirty="0"/>
              <a:t>An Accessory Dwelling Unit is a small residential living space located on the same lot as another home. (They’ve been around for a long time, actually: granny flat, in-law apt, carriage house)</a:t>
            </a:r>
          </a:p>
          <a:p>
            <a:pPr marL="0" indent="0">
              <a:lnSpc>
                <a:spcPct val="90000"/>
              </a:lnSpc>
              <a:spcBef>
                <a:spcPts val="1800"/>
              </a:spcBef>
              <a:buNone/>
            </a:pPr>
            <a:r>
              <a:rPr lang="en-US" dirty="0"/>
              <a:t>It has its own cooking, sleeping, and bathroom spaces</a:t>
            </a:r>
          </a:p>
          <a:p>
            <a:pPr marL="0" indent="0">
              <a:lnSpc>
                <a:spcPct val="90000"/>
              </a:lnSpc>
              <a:spcBef>
                <a:spcPts val="1800"/>
              </a:spcBef>
              <a:buNone/>
            </a:pPr>
            <a:r>
              <a:rPr lang="en-US" dirty="0"/>
              <a:t>It may be within the main house (attic, basement, addition) or may be in a separate, small building (shed-cottage or tiny home)</a:t>
            </a:r>
          </a:p>
          <a:p>
            <a:pPr marL="0" indent="0">
              <a:lnSpc>
                <a:spcPct val="90000"/>
              </a:lnSpc>
              <a:spcBef>
                <a:spcPts val="1800"/>
              </a:spcBef>
              <a:buNone/>
            </a:pPr>
            <a:r>
              <a:rPr lang="en-US" dirty="0"/>
              <a:t>It must have its own door to the exterior or to a shared common room with the main house (mudroom or hallway)</a:t>
            </a:r>
          </a:p>
        </p:txBody>
      </p:sp>
    </p:spTree>
    <p:extLst>
      <p:ext uri="{BB962C8B-B14F-4D97-AF65-F5344CB8AC3E}">
        <p14:creationId xmlns:p14="http://schemas.microsoft.com/office/powerpoint/2010/main" val="12796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4DFE5-8C05-1E93-E3A3-A147D0609FA7}"/>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ectangle 38">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Freeform: Shape 40">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1DD6F61A-AC9C-D328-0AB2-C4D227CA8F5C}"/>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What is an ADU? (In English!)</a:t>
            </a:r>
            <a:endParaRPr lang="en-US" dirty="0">
              <a:solidFill>
                <a:srgbClr val="FFFFFF"/>
              </a:solidFill>
            </a:endParaRPr>
          </a:p>
        </p:txBody>
      </p:sp>
      <p:sp>
        <p:nvSpPr>
          <p:cNvPr id="25" name="Text Placeholder 2">
            <a:extLst>
              <a:ext uri="{FF2B5EF4-FFF2-40B4-BE49-F238E27FC236}">
                <a16:creationId xmlns:a16="http://schemas.microsoft.com/office/drawing/2014/main" id="{00935130-F18F-13F9-B4B2-6F95899486D3}"/>
              </a:ext>
            </a:extLst>
          </p:cNvPr>
          <p:cNvSpPr>
            <a:spLocks noGrp="1"/>
          </p:cNvSpPr>
          <p:nvPr>
            <p:ph idx="1"/>
          </p:nvPr>
        </p:nvSpPr>
        <p:spPr>
          <a:xfrm>
            <a:off x="1145920" y="2750473"/>
            <a:ext cx="9832912" cy="3484879"/>
          </a:xfrm>
        </p:spPr>
        <p:txBody>
          <a:bodyPr>
            <a:normAutofit/>
          </a:bodyPr>
          <a:lstStyle/>
          <a:p>
            <a:pPr marL="0" indent="0">
              <a:lnSpc>
                <a:spcPct val="90000"/>
              </a:lnSpc>
              <a:spcBef>
                <a:spcPts val="1800"/>
              </a:spcBef>
              <a:buNone/>
            </a:pPr>
            <a:r>
              <a:rPr lang="en-US" sz="2200" dirty="0"/>
              <a:t>It may be up to 900 SF or half the gross floor area of the main house (whichever is smaller). Gross floor area = listed square footage</a:t>
            </a:r>
          </a:p>
          <a:p>
            <a:pPr marL="0" indent="0">
              <a:lnSpc>
                <a:spcPct val="90000"/>
              </a:lnSpc>
              <a:spcBef>
                <a:spcPts val="1800"/>
              </a:spcBef>
              <a:buNone/>
            </a:pPr>
            <a:r>
              <a:rPr lang="en-US" sz="2200" dirty="0"/>
              <a:t>It CAN share utilities with the main dwelling</a:t>
            </a:r>
          </a:p>
          <a:p>
            <a:pPr marL="0" indent="0">
              <a:lnSpc>
                <a:spcPct val="90000"/>
              </a:lnSpc>
              <a:spcBef>
                <a:spcPts val="1800"/>
              </a:spcBef>
              <a:buNone/>
            </a:pPr>
            <a:r>
              <a:rPr lang="en-US" sz="2200" dirty="0"/>
              <a:t>It CAN be used for long-term or short-term rental provided your town doesn’t restrict all short-term rentals</a:t>
            </a:r>
          </a:p>
          <a:p>
            <a:pPr marL="0" indent="0">
              <a:lnSpc>
                <a:spcPct val="90000"/>
              </a:lnSpc>
              <a:spcBef>
                <a:spcPts val="1800"/>
              </a:spcBef>
              <a:buNone/>
            </a:pPr>
            <a:r>
              <a:rPr lang="en-US" sz="2200" dirty="0"/>
              <a:t>It still has to conform to state and local building codes (setbacks, coverage, height, egress)</a:t>
            </a:r>
          </a:p>
        </p:txBody>
      </p:sp>
    </p:spTree>
    <p:extLst>
      <p:ext uri="{BB962C8B-B14F-4D97-AF65-F5344CB8AC3E}">
        <p14:creationId xmlns:p14="http://schemas.microsoft.com/office/powerpoint/2010/main" val="3385368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13331</TotalTime>
  <Words>1127</Words>
  <Application>Microsoft Office PowerPoint</Application>
  <PresentationFormat>Widescreen</PresentationFormat>
  <Paragraphs>94</Paragraphs>
  <Slides>17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Algerian</vt:lpstr>
      <vt:lpstr>Arial</vt:lpstr>
      <vt:lpstr>Calibri</vt:lpstr>
      <vt:lpstr>Century Gothic</vt:lpstr>
      <vt:lpstr>Chaucer</vt:lpstr>
      <vt:lpstr>Noto Sans VF</vt:lpstr>
      <vt:lpstr>Wingdings</vt:lpstr>
      <vt:lpstr>Wingdings 3</vt:lpstr>
      <vt:lpstr>Ion</vt:lpstr>
      <vt:lpstr>PowerPoint Presentation</vt:lpstr>
      <vt:lpstr>Why are you here?</vt:lpstr>
      <vt:lpstr>What’s up with ADUs?</vt:lpstr>
      <vt:lpstr>Why are we hearing so much about them now?</vt:lpstr>
      <vt:lpstr>PowerPoint Presentation</vt:lpstr>
      <vt:lpstr>PowerPoint Presentation</vt:lpstr>
      <vt:lpstr>What is an ADU?</vt:lpstr>
      <vt:lpstr>What is an ADU? (In English!)</vt:lpstr>
      <vt:lpstr>What is an ADU? (In English!)</vt:lpstr>
      <vt:lpstr>Considerations</vt:lpstr>
      <vt:lpstr>What might an ADU do for you? </vt:lpstr>
      <vt:lpstr>ADU Uses and Benefits</vt:lpstr>
      <vt:lpstr>Common questions </vt:lpstr>
      <vt:lpstr>PowerPoint Presentation</vt:lpstr>
      <vt:lpstr>PowerPoint Presentation</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Sawicki</dc:creator>
  <cp:lastModifiedBy>David Coyne</cp:lastModifiedBy>
  <cp:revision>40</cp:revision>
  <dcterms:created xsi:type="dcterms:W3CDTF">2016-03-03T22:00:24Z</dcterms:created>
  <dcterms:modified xsi:type="dcterms:W3CDTF">2025-03-28T22:40:48Z</dcterms:modified>
</cp:coreProperties>
</file>